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6" r:id="rId1"/>
  </p:sldMasterIdLst>
  <p:sldIdLst>
    <p:sldId id="256" r:id="rId2"/>
  </p:sldIdLst>
  <p:sldSz cx="6858000" cy="9144000" type="screen4x3"/>
  <p:notesSz cx="6735763" cy="98663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6" autoAdjust="0"/>
    <p:restoredTop sz="94660"/>
  </p:normalViewPr>
  <p:slideViewPr>
    <p:cSldViewPr snapToGrid="0">
      <p:cViewPr varScale="1">
        <p:scale>
          <a:sx n="50" d="100"/>
          <a:sy n="50" d="100"/>
        </p:scale>
        <p:origin x="2127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9832" y="1930402"/>
            <a:ext cx="4965726" cy="4439441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9832" y="6369840"/>
            <a:ext cx="4965726" cy="114856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pPr/>
              <a:t>4/2/2020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07308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パノラマ写真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833" y="6400783"/>
            <a:ext cx="4965725" cy="755651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49832" y="914400"/>
            <a:ext cx="4965726" cy="4854221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9832" y="7156433"/>
            <a:ext cx="4965725" cy="658283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pPr/>
              <a:t>4/2/2020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90091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タイトルとキャプショ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832" y="1930400"/>
            <a:ext cx="4965726" cy="2641600"/>
          </a:xfrm>
        </p:spPr>
        <p:txBody>
          <a:bodyPr/>
          <a:lstStyle>
            <a:lvl1pPr>
              <a:defRPr sz="36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649832" y="4876800"/>
            <a:ext cx="4965726" cy="3149600"/>
          </a:xfrm>
        </p:spPr>
        <p:txBody>
          <a:bodyPr anchor="ctr">
            <a:normAutofit/>
          </a:bodyPr>
          <a:lstStyle>
            <a:lvl1pPr marL="0" indent="0">
              <a:buNone/>
              <a:defRPr sz="13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pPr/>
              <a:t>4/2/2020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42684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用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6057" y="1930400"/>
            <a:ext cx="4500787" cy="3097832"/>
          </a:xfrm>
        </p:spPr>
        <p:txBody>
          <a:bodyPr/>
          <a:lstStyle>
            <a:lvl1pPr>
              <a:defRPr sz="36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086133" y="5028232"/>
            <a:ext cx="4095869" cy="456232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05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marL="0" lvl="0" indent="0">
              <a:buNone/>
            </a:pPr>
            <a:r>
              <a:rPr lang="ja-JP" altLang="en-US"/>
              <a:t>マスター テキストの書式設定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649832" y="5800876"/>
            <a:ext cx="4965726" cy="2235200"/>
          </a:xfrm>
        </p:spPr>
        <p:txBody>
          <a:bodyPr anchor="ctr">
            <a:normAutofit/>
          </a:bodyPr>
          <a:lstStyle>
            <a:lvl1pPr marL="0" indent="0">
              <a:buNone/>
              <a:defRPr sz="13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pPr/>
              <a:t>4/2/2020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05423" y="1295005"/>
            <a:ext cx="451193" cy="15004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9150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249768" y="3485050"/>
            <a:ext cx="451193" cy="15004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915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501279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831" y="4165601"/>
            <a:ext cx="4965727" cy="2204240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9832" y="6369841"/>
            <a:ext cx="4965726" cy="1147200"/>
          </a:xfrm>
        </p:spPr>
        <p:txBody>
          <a:bodyPr anchor="t"/>
          <a:lstStyle>
            <a:lvl1pPr marL="0" indent="0" algn="l">
              <a:buNone/>
              <a:defRPr sz="15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pPr/>
              <a:t>4/2/2020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73498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15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6126" y="2641600"/>
            <a:ext cx="1658044" cy="768349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367106" y="3556000"/>
            <a:ext cx="1647063" cy="4785784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185128" y="2641600"/>
            <a:ext cx="1652066" cy="768349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179190" y="3556000"/>
            <a:ext cx="1658003" cy="4785784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008688" y="2641600"/>
            <a:ext cx="1649744" cy="768349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4008688" y="3556000"/>
            <a:ext cx="1649744" cy="4785784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096501" y="2844800"/>
            <a:ext cx="0" cy="52832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3917273" y="2844800"/>
            <a:ext cx="0" cy="5289176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pPr/>
              <a:t>4/2/2020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21440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つの画像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15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7106" y="5667932"/>
            <a:ext cx="1654209" cy="768349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367106" y="2946400"/>
            <a:ext cx="1654209" cy="203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367106" y="6436283"/>
            <a:ext cx="1654209" cy="87891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188344" y="5667932"/>
            <a:ext cx="1648850" cy="768349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188343" y="2946400"/>
            <a:ext cx="1648850" cy="203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187582" y="6436282"/>
            <a:ext cx="1651034" cy="87891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008688" y="5667932"/>
            <a:ext cx="1649744" cy="768349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4008687" y="2946400"/>
            <a:ext cx="1649744" cy="203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4008619" y="6436279"/>
            <a:ext cx="1651928" cy="87891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096501" y="2844800"/>
            <a:ext cx="0" cy="52832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917273" y="2844800"/>
            <a:ext cx="0" cy="5289176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pPr/>
              <a:t>4/2/2020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44675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4/2/2020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25126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672337" y="573619"/>
            <a:ext cx="986095" cy="7768167"/>
          </a:xfrm>
        </p:spPr>
        <p:txBody>
          <a:bodyPr vert="eaVert" anchor="b" anchorCtr="0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67106" y="1030940"/>
            <a:ext cx="4176609" cy="7310845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4/2/2020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7550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4/2/2020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68826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833" y="3815646"/>
            <a:ext cx="4965725" cy="2554196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9832" y="6369841"/>
            <a:ext cx="4965726" cy="1147200"/>
          </a:xfrm>
        </p:spPr>
        <p:txBody>
          <a:bodyPr anchor="t"/>
          <a:lstStyle>
            <a:lvl1pPr marL="0" indent="0" algn="l">
              <a:buNone/>
              <a:defRPr sz="15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pPr/>
              <a:t>4/2/2020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66389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0775" y="2747435"/>
            <a:ext cx="2473585" cy="5594351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181482" y="2741458"/>
            <a:ext cx="2473586" cy="5600327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4/2/2020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482142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0775" y="2540000"/>
            <a:ext cx="2473584" cy="768349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775" y="3352800"/>
            <a:ext cx="2473585" cy="4988984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181482" y="2540000"/>
            <a:ext cx="2473585" cy="768349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181482" y="3352800"/>
            <a:ext cx="2473585" cy="4988984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4/2/2020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319907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4/2/2020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01859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4/2/2020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85428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831" y="1930400"/>
            <a:ext cx="1913597" cy="1930400"/>
          </a:xfrm>
        </p:spPr>
        <p:txBody>
          <a:bodyPr anchor="b"/>
          <a:lstStyle>
            <a:lvl1pPr algn="l">
              <a:defRPr sz="1800" b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92048" y="1930400"/>
            <a:ext cx="2923510" cy="6096000"/>
          </a:xfrm>
        </p:spPr>
        <p:txBody>
          <a:bodyPr anchor="ctr"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9831" y="4172375"/>
            <a:ext cx="1913597" cy="3860799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4/2/2020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09431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2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42" y="2472256"/>
            <a:ext cx="2865506" cy="2099744"/>
          </a:xfrm>
        </p:spPr>
        <p:txBody>
          <a:bodyPr anchor="b">
            <a:normAutofit/>
          </a:bodyPr>
          <a:lstStyle>
            <a:lvl1pPr algn="l">
              <a:defRPr sz="2700" b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910138" y="1524000"/>
            <a:ext cx="1800694" cy="6096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9831" y="4876800"/>
            <a:ext cx="2861046" cy="1828800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4/2/2020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42671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4724574" y="2235200"/>
            <a:ext cx="2114550" cy="3759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4267374" y="-609600"/>
            <a:ext cx="1200150" cy="2133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4724574" y="8128000"/>
            <a:ext cx="742950" cy="13208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15491" y="3556000"/>
            <a:ext cx="3143250" cy="5588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629841" y="3860800"/>
            <a:ext cx="1771650" cy="3149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5809233" y="0"/>
            <a:ext cx="514350" cy="146594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3533" y="603624"/>
            <a:ext cx="5291535" cy="186737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0775" y="2737234"/>
            <a:ext cx="5033741" cy="55939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5332317" y="2505054"/>
            <a:ext cx="1320799" cy="171494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825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smtClean="0"/>
              <a:pPr/>
              <a:t>4/2/2020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3549228" y="4417854"/>
            <a:ext cx="5146393" cy="17149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25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824824" y="394315"/>
            <a:ext cx="471610" cy="102358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1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766878-3199-4EAB-94E7-2D6D11070E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358856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47" r:id="rId1"/>
    <p:sldLayoutId id="2147483848" r:id="rId2"/>
    <p:sldLayoutId id="2147483849" r:id="rId3"/>
    <p:sldLayoutId id="2147483850" r:id="rId4"/>
    <p:sldLayoutId id="2147483851" r:id="rId5"/>
    <p:sldLayoutId id="2147483852" r:id="rId6"/>
    <p:sldLayoutId id="2147483853" r:id="rId7"/>
    <p:sldLayoutId id="2147483854" r:id="rId8"/>
    <p:sldLayoutId id="2147483855" r:id="rId9"/>
    <p:sldLayoutId id="2147483856" r:id="rId10"/>
    <p:sldLayoutId id="2147483857" r:id="rId11"/>
    <p:sldLayoutId id="2147483858" r:id="rId12"/>
    <p:sldLayoutId id="2147483859" r:id="rId13"/>
    <p:sldLayoutId id="2147483860" r:id="rId14"/>
    <p:sldLayoutId id="2147483861" r:id="rId15"/>
    <p:sldLayoutId id="2147483862" r:id="rId16"/>
    <p:sldLayoutId id="2147483863" r:id="rId17"/>
  </p:sldLayoutIdLst>
  <p:txStyles>
    <p:titleStyle>
      <a:lvl1pPr algn="l" defTabSz="342905" rtl="0" eaLnBrk="1" latinLnBrk="0" hangingPunct="1">
        <a:spcBef>
          <a:spcPct val="0"/>
        </a:spcBef>
        <a:buNone/>
        <a:defRPr kumimoji="1" sz="315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 kumimoji="1">
          <a:solidFill>
            <a:schemeClr val="tx2"/>
          </a:solidFill>
        </a:defRPr>
      </a:lvl2pPr>
      <a:lvl3pPr eaLnBrk="1" hangingPunct="1">
        <a:defRPr kumimoji="1">
          <a:solidFill>
            <a:schemeClr val="tx2"/>
          </a:solidFill>
        </a:defRPr>
      </a:lvl3pPr>
      <a:lvl4pPr eaLnBrk="1" hangingPunct="1">
        <a:defRPr kumimoji="1">
          <a:solidFill>
            <a:schemeClr val="tx2"/>
          </a:solidFill>
        </a:defRPr>
      </a:lvl4pPr>
      <a:lvl5pPr eaLnBrk="1" hangingPunct="1">
        <a:defRPr kumimoji="1">
          <a:solidFill>
            <a:schemeClr val="tx2"/>
          </a:solidFill>
        </a:defRPr>
      </a:lvl5pPr>
      <a:lvl6pPr eaLnBrk="1" hangingPunct="1">
        <a:defRPr kumimoji="1">
          <a:solidFill>
            <a:schemeClr val="tx2"/>
          </a:solidFill>
        </a:defRPr>
      </a:lvl6pPr>
      <a:lvl7pPr eaLnBrk="1" hangingPunct="1">
        <a:defRPr kumimoji="1">
          <a:solidFill>
            <a:schemeClr val="tx2"/>
          </a:solidFill>
        </a:defRPr>
      </a:lvl7pPr>
      <a:lvl8pPr eaLnBrk="1" hangingPunct="1">
        <a:defRPr kumimoji="1">
          <a:solidFill>
            <a:schemeClr val="tx2"/>
          </a:solidFill>
        </a:defRPr>
      </a:lvl8pPr>
      <a:lvl9pPr eaLnBrk="1" hangingPunct="1">
        <a:defRPr kumimoji="1">
          <a:solidFill>
            <a:schemeClr val="tx2"/>
          </a:solidFill>
        </a:defRPr>
      </a:lvl9pPr>
    </p:titleStyle>
    <p:bodyStyle>
      <a:lvl1pPr marL="257180" indent="-257180" algn="l" defTabSz="342905" rtl="0" eaLnBrk="1" latinLnBrk="0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kumimoji="1" sz="15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557222" indent="-214316" algn="l" defTabSz="342905" rtl="0" eaLnBrk="1" latinLnBrk="0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kumimoji="1" sz="135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857265" indent="-171453" algn="l" defTabSz="342905" rtl="0" eaLnBrk="1" latinLnBrk="0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kumimoji="1" sz="12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200170" indent="-171453" algn="l" defTabSz="342905" rtl="0" eaLnBrk="1" latinLnBrk="0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kumimoji="1" sz="105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1543076" indent="-171453" algn="l" defTabSz="342905" rtl="0" eaLnBrk="1" latinLnBrk="0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kumimoji="1" sz="105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1885982" indent="-171453" algn="l" defTabSz="342905" rtl="0" eaLnBrk="1" latinLnBrk="0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kumimoji="1" sz="105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228887" indent="-171453" algn="l" defTabSz="342905" rtl="0" eaLnBrk="1" latinLnBrk="0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kumimoji="1" sz="105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2571793" indent="-171453" algn="l" defTabSz="342905" rtl="0" eaLnBrk="1" latinLnBrk="0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kumimoji="1" sz="105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2914698" indent="-171453" algn="l" defTabSz="342905" rtl="0" eaLnBrk="1" latinLnBrk="0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kumimoji="1" sz="105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342905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5" algn="l" defTabSz="342905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11" algn="l" defTabSz="342905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17" algn="l" defTabSz="342905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23" algn="l" defTabSz="342905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29" algn="l" defTabSz="342905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35" algn="l" defTabSz="342905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40" algn="l" defTabSz="342905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46" algn="l" defTabSz="342905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594" userDrawn="1">
          <p15:clr>
            <a:srgbClr val="F26B43"/>
          </p15:clr>
        </p15:guide>
        <p15:guide id="2" pos="5400" userDrawn="1">
          <p15:clr>
            <a:srgbClr val="F26B43"/>
          </p15:clr>
        </p15:guide>
        <p15:guide id="3" pos="446" userDrawn="1">
          <p15:clr>
            <a:srgbClr val="F26B43"/>
          </p15:clr>
        </p15:guide>
        <p15:guide id="4" pos="4050" userDrawn="1">
          <p15:clr>
            <a:srgbClr val="F26B43"/>
          </p15:clr>
        </p15:guide>
        <p15:guide id="5" orient="horz" pos="5344" userDrawn="1">
          <p15:clr>
            <a:srgbClr val="F26B43"/>
          </p15:clr>
        </p15:guide>
        <p15:guide id="6" orient="horz" pos="1920" userDrawn="1">
          <p15:clr>
            <a:srgbClr val="F26B43"/>
          </p15:clr>
        </p15:guide>
        <p15:guide id="7" orient="horz" pos="4960" userDrawn="1">
          <p15:clr>
            <a:srgbClr val="F26B43"/>
          </p15:clr>
        </p15:guide>
        <p15:guide id="8" orient="horz" pos="32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97C894C-D4B4-4093-A974-E88035D3DE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6186" y="152009"/>
            <a:ext cx="6896911" cy="1552008"/>
          </a:xfrm>
        </p:spPr>
        <p:txBody>
          <a:bodyPr anchor="ctr"/>
          <a:lstStyle/>
          <a:p>
            <a:pPr algn="l"/>
            <a:r>
              <a:rPr kumimoji="1" lang="ja-JP" altLang="en-US" sz="2000" dirty="0"/>
              <a:t>社会福祉法人祥和会</a:t>
            </a:r>
            <a:br>
              <a:rPr kumimoji="1" lang="en-US" altLang="ja-JP" sz="2800" dirty="0"/>
            </a:br>
            <a:r>
              <a:rPr kumimoji="1" lang="ja-JP" altLang="en-US" sz="2400" dirty="0"/>
              <a:t>地域密着型特別養護老人ホーム</a:t>
            </a:r>
            <a:br>
              <a:rPr kumimoji="1" lang="en-US" altLang="ja-JP" sz="2400" dirty="0"/>
            </a:br>
            <a:r>
              <a:rPr kumimoji="1" lang="ja-JP" altLang="en-US" sz="3200" dirty="0"/>
              <a:t>五本松の家</a:t>
            </a:r>
            <a:r>
              <a:rPr kumimoji="1" lang="ja-JP" altLang="en-US" sz="2400" dirty="0"/>
              <a:t>では、こんな</a:t>
            </a:r>
            <a:r>
              <a:rPr kumimoji="1" lang="ja-JP" altLang="en-US" sz="2800" u="sng" dirty="0"/>
              <a:t>スタッフ募集！！</a:t>
            </a:r>
          </a:p>
        </p:txBody>
      </p:sp>
      <p:pic>
        <p:nvPicPr>
          <p:cNvPr id="7" name="図 6" descr="室内, 床, テーブル, 窓 が含まれている画像&#10;&#10;非常に高い精度で生成された説明">
            <a:extLst>
              <a:ext uri="{FF2B5EF4-FFF2-40B4-BE49-F238E27FC236}">
                <a16:creationId xmlns:a16="http://schemas.microsoft.com/office/drawing/2014/main" id="{09C4DD3B-2702-464C-89EA-B32C53CE58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873975">
            <a:off x="-153039" y="1422208"/>
            <a:ext cx="4065121" cy="304884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0BF05AB1-E96D-4269-B135-74ACD2936773}"/>
              </a:ext>
            </a:extLst>
          </p:cNvPr>
          <p:cNvSpPr txBox="1"/>
          <p:nvPr/>
        </p:nvSpPr>
        <p:spPr>
          <a:xfrm>
            <a:off x="3432971" y="1606238"/>
            <a:ext cx="3303898" cy="212365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2400" b="1" dirty="0">
                <a:solidFill>
                  <a:srgbClr val="FF0000"/>
                </a:solidFill>
              </a:rPr>
              <a:t>こんなことやりたい！</a:t>
            </a:r>
            <a:endParaRPr kumimoji="1" lang="en-US" altLang="ja-JP" b="1" dirty="0">
              <a:solidFill>
                <a:srgbClr val="FF0000"/>
              </a:solidFill>
            </a:endParaRPr>
          </a:p>
          <a:p>
            <a:r>
              <a:rPr kumimoji="1" lang="ja-JP" altLang="en-US" b="1" dirty="0">
                <a:solidFill>
                  <a:schemeClr val="bg1"/>
                </a:solidFill>
              </a:rPr>
              <a:t>介護を極めたい！</a:t>
            </a:r>
            <a:endParaRPr kumimoji="1" lang="en-US" altLang="ja-JP" b="1" dirty="0">
              <a:solidFill>
                <a:schemeClr val="bg1"/>
              </a:solidFill>
            </a:endParaRPr>
          </a:p>
          <a:p>
            <a:r>
              <a:rPr kumimoji="1" lang="ja-JP" altLang="en-US" b="1" dirty="0">
                <a:solidFill>
                  <a:schemeClr val="bg1"/>
                </a:solidFill>
              </a:rPr>
              <a:t>技術を伸ばしたい！</a:t>
            </a:r>
            <a:endParaRPr kumimoji="1" lang="en-US" altLang="ja-JP" b="1" dirty="0">
              <a:solidFill>
                <a:schemeClr val="bg1"/>
              </a:solidFill>
            </a:endParaRPr>
          </a:p>
          <a:p>
            <a:r>
              <a:rPr kumimoji="1" lang="ja-JP" altLang="en-US" b="1" dirty="0">
                <a:solidFill>
                  <a:schemeClr val="bg1"/>
                </a:solidFill>
              </a:rPr>
              <a:t>利用者さんのケアをしたい！</a:t>
            </a:r>
            <a:endParaRPr kumimoji="1" lang="en-US" altLang="ja-JP" b="1" dirty="0">
              <a:solidFill>
                <a:schemeClr val="bg1"/>
              </a:solidFill>
            </a:endParaRPr>
          </a:p>
          <a:p>
            <a:r>
              <a:rPr kumimoji="1" lang="ja-JP" altLang="en-US" b="1" dirty="0">
                <a:solidFill>
                  <a:schemeClr val="bg1"/>
                </a:solidFill>
              </a:rPr>
              <a:t>楽しみたい！</a:t>
            </a:r>
            <a:endParaRPr kumimoji="1" lang="en-US" altLang="ja-JP" b="1" dirty="0">
              <a:solidFill>
                <a:schemeClr val="bg1"/>
              </a:solidFill>
            </a:endParaRPr>
          </a:p>
          <a:p>
            <a:r>
              <a:rPr kumimoji="1" lang="ja-JP" altLang="en-US" b="1" dirty="0">
                <a:solidFill>
                  <a:schemeClr val="bg1"/>
                </a:solidFill>
              </a:rPr>
              <a:t>そんな介護職員さん</a:t>
            </a:r>
            <a:endParaRPr kumimoji="1" lang="en-US" altLang="ja-JP" b="1" dirty="0">
              <a:solidFill>
                <a:schemeClr val="bg1"/>
              </a:solidFill>
            </a:endParaRPr>
          </a:p>
          <a:p>
            <a:r>
              <a:rPr kumimoji="1" lang="ja-JP" altLang="en-US" b="1" dirty="0">
                <a:solidFill>
                  <a:schemeClr val="bg1"/>
                </a:solidFill>
              </a:rPr>
              <a:t>　一緒に働いてみませんか？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9F46A8C9-DB30-4BF4-AFF3-DEBDA4775968}"/>
              </a:ext>
            </a:extLst>
          </p:cNvPr>
          <p:cNvSpPr txBox="1"/>
          <p:nvPr/>
        </p:nvSpPr>
        <p:spPr>
          <a:xfrm>
            <a:off x="452335" y="3896506"/>
            <a:ext cx="6580762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介護職員</a:t>
            </a:r>
            <a:r>
              <a:rPr kumimoji="1" lang="en-US" altLang="ja-JP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kumimoji="1" lang="ja-JP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パート＆学生アルバイト）　</a:t>
            </a:r>
            <a:endParaRPr kumimoji="1" lang="en-US" altLang="ja-JP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kumimoji="1" lang="ja-JP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　　　　　　　　　　　　　　　　</a:t>
            </a:r>
            <a:r>
              <a:rPr kumimoji="1" lang="ja-JP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募集！</a:t>
            </a:r>
            <a:endParaRPr kumimoji="1" lang="en-US" altLang="ja-JP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kumimoji="1" lang="ja-JP" altLang="en-US" dirty="0"/>
              <a:t>有資格者はもちろん、未経験者も大歓迎です！</a:t>
            </a:r>
            <a:endParaRPr kumimoji="1" lang="en-US" altLang="ja-JP" dirty="0"/>
          </a:p>
          <a:p>
            <a:r>
              <a:rPr kumimoji="1" lang="ja-JP" altLang="en-US" dirty="0"/>
              <a:t>基本から一緒に実践していきます！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08CEDD39-0E47-4ED8-878A-40217807BFED}"/>
              </a:ext>
            </a:extLst>
          </p:cNvPr>
          <p:cNvSpPr txBox="1"/>
          <p:nvPr/>
        </p:nvSpPr>
        <p:spPr>
          <a:xfrm>
            <a:off x="2344363" y="7943671"/>
            <a:ext cx="46887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社会福祉法人祥和会</a:t>
            </a:r>
            <a:endParaRPr kumimoji="1" lang="en-US" altLang="ja-JP" dirty="0"/>
          </a:p>
          <a:p>
            <a:r>
              <a:rPr kumimoji="1" lang="ja-JP" altLang="en-US" dirty="0"/>
              <a:t>地域密着型特別養護老人ホーム五本松の家</a:t>
            </a:r>
            <a:endParaRPr kumimoji="1" lang="en-US" altLang="ja-JP" dirty="0"/>
          </a:p>
          <a:p>
            <a:r>
              <a:rPr kumimoji="1" lang="ja-JP" altLang="en-US" dirty="0"/>
              <a:t>　　　　　　　　担当：田原・藤井</a:t>
            </a:r>
            <a:endParaRPr kumimoji="1" lang="en-US" altLang="ja-JP" dirty="0"/>
          </a:p>
          <a:p>
            <a:r>
              <a:rPr kumimoji="1" lang="ja-JP" altLang="en-US" dirty="0"/>
              <a:t>　　　　　　　　</a:t>
            </a:r>
            <a:r>
              <a:rPr kumimoji="1" lang="en-US" altLang="ja-JP" dirty="0"/>
              <a:t>TEL:084‐999-6321(</a:t>
            </a:r>
            <a:r>
              <a:rPr kumimoji="1" lang="ja-JP" altLang="en-US" dirty="0"/>
              <a:t>代）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758DB6FD-C89C-4F0F-8D06-B37F9945E6BF}"/>
              </a:ext>
            </a:extLst>
          </p:cNvPr>
          <p:cNvSpPr txBox="1"/>
          <p:nvPr/>
        </p:nvSpPr>
        <p:spPr>
          <a:xfrm>
            <a:off x="152136" y="5593984"/>
            <a:ext cx="6598251" cy="2246769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rtlCol="0" anchor="ctr">
            <a:spAutoFit/>
          </a:bodyPr>
          <a:lstStyle/>
          <a:p>
            <a:r>
              <a:rPr kumimoji="1" lang="en-US" altLang="ja-JP" dirty="0"/>
              <a:t>【</a:t>
            </a:r>
            <a:r>
              <a:rPr kumimoji="1" lang="ja-JP" altLang="en-US" dirty="0"/>
              <a:t>介護職員</a:t>
            </a:r>
            <a:r>
              <a:rPr kumimoji="1" lang="en-US" altLang="ja-JP" dirty="0"/>
              <a:t>】</a:t>
            </a:r>
            <a:r>
              <a:rPr kumimoji="1" lang="ja-JP" altLang="en-US" dirty="0"/>
              <a:t>勤務時間は要相談。</a:t>
            </a:r>
            <a:endParaRPr kumimoji="1" lang="en-US" altLang="ja-JP" dirty="0"/>
          </a:p>
          <a:p>
            <a:r>
              <a:rPr kumimoji="1" lang="ja-JP" altLang="en-US" sz="1600" b="1" dirty="0">
                <a:solidFill>
                  <a:srgbClr val="FFFF00"/>
                </a:solidFill>
              </a:rPr>
              <a:t>　　　　　　　　　　　　　</a:t>
            </a:r>
            <a:r>
              <a:rPr kumimoji="1" lang="en-US" altLang="ja-JP" sz="1600" b="1" dirty="0">
                <a:solidFill>
                  <a:srgbClr val="FFFF00"/>
                </a:solidFill>
              </a:rPr>
              <a:t>(</a:t>
            </a:r>
            <a:r>
              <a:rPr kumimoji="1" lang="ja-JP" altLang="en-US" sz="1600" b="1" dirty="0">
                <a:solidFill>
                  <a:srgbClr val="FFFF00"/>
                </a:solidFill>
              </a:rPr>
              <a:t>朝</a:t>
            </a:r>
            <a:r>
              <a:rPr kumimoji="1" lang="en-US" altLang="ja-JP" sz="1600" b="1" dirty="0">
                <a:solidFill>
                  <a:srgbClr val="FFFF00"/>
                </a:solidFill>
              </a:rPr>
              <a:t>6</a:t>
            </a:r>
            <a:r>
              <a:rPr kumimoji="1" lang="ja-JP" altLang="en-US" sz="1600" b="1" dirty="0">
                <a:solidFill>
                  <a:srgbClr val="FFFF00"/>
                </a:solidFill>
              </a:rPr>
              <a:t>時半～、夕方</a:t>
            </a:r>
            <a:r>
              <a:rPr kumimoji="1" lang="en-US" altLang="ja-JP" sz="1600" b="1" dirty="0">
                <a:solidFill>
                  <a:srgbClr val="FFFF00"/>
                </a:solidFill>
              </a:rPr>
              <a:t>17</a:t>
            </a:r>
            <a:r>
              <a:rPr kumimoji="1" lang="ja-JP" altLang="en-US" sz="1600" b="1" dirty="0">
                <a:solidFill>
                  <a:srgbClr val="FFFF00"/>
                </a:solidFill>
              </a:rPr>
              <a:t>時～など大歓迎！）</a:t>
            </a:r>
            <a:endParaRPr kumimoji="1" lang="en-US" altLang="ja-JP" sz="1600" b="1" dirty="0">
              <a:solidFill>
                <a:srgbClr val="FFFF00"/>
              </a:solidFill>
            </a:endParaRPr>
          </a:p>
          <a:p>
            <a:r>
              <a:rPr kumimoji="1" lang="ja-JP" altLang="en-US" sz="1600" b="1" dirty="0">
                <a:solidFill>
                  <a:srgbClr val="FFFF00"/>
                </a:solidFill>
              </a:rPr>
              <a:t>　　　</a:t>
            </a:r>
            <a:r>
              <a:rPr kumimoji="1" lang="en-US" altLang="ja-JP" sz="1600" b="1" dirty="0">
                <a:solidFill>
                  <a:srgbClr val="FFFF00"/>
                </a:solidFill>
              </a:rPr>
              <a:t>※</a:t>
            </a:r>
            <a:r>
              <a:rPr kumimoji="1" lang="ja-JP" altLang="en-US" sz="1600" b="1" dirty="0">
                <a:solidFill>
                  <a:srgbClr val="FFFF00"/>
                </a:solidFill>
              </a:rPr>
              <a:t>介護福祉士有資格者優遇有。</a:t>
            </a:r>
            <a:endParaRPr kumimoji="1" lang="en-US" altLang="ja-JP" b="1" dirty="0">
              <a:solidFill>
                <a:srgbClr val="FFFF00"/>
              </a:solidFill>
            </a:endParaRPr>
          </a:p>
          <a:p>
            <a:r>
              <a:rPr kumimoji="1" lang="ja-JP" altLang="en-US" dirty="0"/>
              <a:t>　　夜勤は</a:t>
            </a:r>
            <a:r>
              <a:rPr kumimoji="1" lang="en-US" altLang="ja-JP" dirty="0"/>
              <a:t>8</a:t>
            </a:r>
            <a:r>
              <a:rPr kumimoji="1" lang="ja-JP" altLang="en-US" dirty="0"/>
              <a:t>時間です！</a:t>
            </a:r>
            <a:r>
              <a:rPr kumimoji="1" lang="en-US" altLang="ja-JP" dirty="0"/>
              <a:t>(</a:t>
            </a:r>
            <a:r>
              <a:rPr kumimoji="1" lang="ja-JP" altLang="en-US" dirty="0"/>
              <a:t>手当あり）</a:t>
            </a:r>
            <a:endParaRPr kumimoji="1" lang="en-US" altLang="ja-JP" dirty="0"/>
          </a:p>
          <a:p>
            <a:r>
              <a:rPr kumimoji="1" lang="ja-JP" altLang="en-US" dirty="0"/>
              <a:t>　　処遇改善・特定処遇改善加算の対応あり。</a:t>
            </a:r>
            <a:endParaRPr kumimoji="1" lang="en-US" altLang="ja-JP" dirty="0"/>
          </a:p>
          <a:p>
            <a:r>
              <a:rPr kumimoji="1" lang="ja-JP" altLang="en-US" dirty="0"/>
              <a:t>　　看護師のフォローも厚く、脳神経センター大田記念病　</a:t>
            </a:r>
            <a:endParaRPr kumimoji="1" lang="en-US" altLang="ja-JP" dirty="0"/>
          </a:p>
          <a:p>
            <a:r>
              <a:rPr kumimoji="1" lang="ja-JP" altLang="en-US" dirty="0"/>
              <a:t>　　院がグループ病院としていつでも対応可能で安心して介護</a:t>
            </a:r>
            <a:endParaRPr kumimoji="1" lang="en-US" altLang="ja-JP" dirty="0"/>
          </a:p>
          <a:p>
            <a:r>
              <a:rPr kumimoji="1" lang="ja-JP" altLang="en-US" dirty="0"/>
              <a:t>　　業務が行えます！</a:t>
            </a:r>
            <a:endParaRPr kumimoji="1" lang="en-US" altLang="ja-JP" dirty="0"/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01078E30-309B-4270-8AB7-0E6E417A4EFE}"/>
              </a:ext>
            </a:extLst>
          </p:cNvPr>
          <p:cNvSpPr/>
          <p:nvPr/>
        </p:nvSpPr>
        <p:spPr>
          <a:xfrm>
            <a:off x="3584641" y="7573830"/>
            <a:ext cx="3262432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1600" b="1" cap="none" spc="0" dirty="0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一度お問い合わせ見学ください！</a:t>
            </a:r>
          </a:p>
        </p:txBody>
      </p:sp>
      <p:pic>
        <p:nvPicPr>
          <p:cNvPr id="14" name="図 13" descr="室内, 床, テーブル, 壁 が含まれている画像&#10;&#10;非常に高い精度で生成された説明">
            <a:extLst>
              <a:ext uri="{FF2B5EF4-FFF2-40B4-BE49-F238E27FC236}">
                <a16:creationId xmlns:a16="http://schemas.microsoft.com/office/drawing/2014/main" id="{0356FCF8-7D34-4067-B7BC-44BC86373030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risscrossEtching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7270" y="7689949"/>
            <a:ext cx="2043305" cy="153247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BB74E947-015B-4D51-92F7-529161F2A132}"/>
              </a:ext>
            </a:extLst>
          </p:cNvPr>
          <p:cNvSpPr/>
          <p:nvPr/>
        </p:nvSpPr>
        <p:spPr>
          <a:xfrm>
            <a:off x="5288343" y="151897"/>
            <a:ext cx="156966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募集！</a:t>
            </a: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045F6703-EFFD-4F19-AF17-C7719477EA6F}"/>
              </a:ext>
            </a:extLst>
          </p:cNvPr>
          <p:cNvSpPr/>
          <p:nvPr/>
        </p:nvSpPr>
        <p:spPr>
          <a:xfrm>
            <a:off x="4359295" y="5348681"/>
            <a:ext cx="2377574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2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highlight>
                  <a:srgbClr val="FFFF00"/>
                </a:highlight>
              </a:rPr>
              <a:t>65</a:t>
            </a:r>
            <a:r>
              <a:rPr lang="ja-JP" altLang="en-US" sz="2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highlight>
                  <a:srgbClr val="FFFF00"/>
                </a:highlight>
              </a:rPr>
              <a:t>歳定年です！</a:t>
            </a:r>
          </a:p>
        </p:txBody>
      </p:sp>
    </p:spTree>
    <p:extLst>
      <p:ext uri="{BB962C8B-B14F-4D97-AF65-F5344CB8AC3E}">
        <p14:creationId xmlns:p14="http://schemas.microsoft.com/office/powerpoint/2010/main" val="124106450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イオン">
  <a:themeElements>
    <a:clrScheme name="イオン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イオン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イオン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310</TotalTime>
  <Words>260</Words>
  <Application>Microsoft Office PowerPoint</Application>
  <PresentationFormat>画面に合わせる (4:3)</PresentationFormat>
  <Paragraphs>27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5" baseType="lpstr">
      <vt:lpstr>Arial</vt:lpstr>
      <vt:lpstr>Century Gothic</vt:lpstr>
      <vt:lpstr>Wingdings 3</vt:lpstr>
      <vt:lpstr>イオン</vt:lpstr>
      <vt:lpstr>社会福祉法人祥和会 地域密着型特別養護老人ホーム 五本松の家では、こんなスタッフ募集！！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社会福祉法人祥和会 地域密着型特別養護老人ホーム 五本松の家　業務拡大スタッフ募集！！</dc:title>
  <dc:creator>祥和会五本松の家</dc:creator>
  <cp:lastModifiedBy>user</cp:lastModifiedBy>
  <cp:revision>18</cp:revision>
  <cp:lastPrinted>2020-04-01T23:41:17Z</cp:lastPrinted>
  <dcterms:created xsi:type="dcterms:W3CDTF">2017-11-08T04:26:03Z</dcterms:created>
  <dcterms:modified xsi:type="dcterms:W3CDTF">2020-04-01T23:49:42Z</dcterms:modified>
</cp:coreProperties>
</file>